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 snapToGrid="0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BADC4-7C95-DB8A-F862-04D368DE4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C681FF-4F8B-EDCA-2C19-3618203C4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C3741-742D-9032-0B80-C0FCFDBE3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CD7F8-549C-A18D-9A38-9B0999F97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A06BA-FB65-2065-7A6B-D054C5535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12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F668E-A3E4-DA35-9879-35470330C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9D6F8-988B-162D-D944-625292E16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88C93-585D-4425-09E5-9CB6AEDC2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80FE3-C3AB-0331-7ABC-5BC2D5185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6DAE8-155C-1A74-B680-56E5FDE0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95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9078E-F154-1176-AF71-49EA3AD6D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A27B8-5496-64DB-DC9E-A84790F20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C4CCF-EBB2-248E-DC7A-E22CCBC39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164A3-5B7B-30F1-AEB7-E732169F0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AE4E7-A9D8-824B-9CDF-F2D977015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32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9A068-B64E-3718-540A-3B6CED2E9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D0FCA-7F55-D7A9-A250-05F86B570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B47CD-17FB-3C3D-B810-DD99B5A3B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93FC2-EFBE-3362-7F97-1C1047817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9F2A03-6680-9B0F-CBB9-541AB3D6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5C46-85A5-B907-4CEE-5C1CB45FF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88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A93A1-EE8A-D57F-B12D-A80433BF1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E4E5E-62EC-C761-5ACF-B28281699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A1BCDA-B116-4DEC-23A3-C5E87E673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D2966E-352D-BA27-5F19-1906AD8647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C882EC-4399-765E-00C7-A260746852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1538F8-989D-744F-A5DB-976C17D75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B68A7F-5706-9950-C9EE-FAB5DCC90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E67112-6065-4430-4C10-992BC94ED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45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4347D-D203-0140-837D-FABB3A83A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248EC4-84AA-14CB-C65D-5C8E51529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7041-5BBF-DBEC-B766-1660742E5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D2F54A-8396-A380-31EB-55F360A03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1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A01CB2-3785-DE12-4606-2B561DC23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C0A518-E87F-6F1D-64F0-3B1D0D722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F9B41-301D-F28F-C327-932341EE4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9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39435-A094-8B7E-B37B-D0C8967A0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6B292-D42C-11EF-899E-79EE12760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B72B9-B204-7D89-3367-062EF27F9C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F889D6-6FC3-5F73-3EC0-9B052758A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900BEE-5949-DD22-285A-60DB5DF0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F28214-1597-7290-68C7-6A4CC6A1A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284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513DE-8BA2-6706-95E2-D72629DE5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F16562-40ED-B8B0-A5FB-C277FE942B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0066A-94E2-76FF-B46F-44098B031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406A0-0F75-8A44-871D-48A9B438F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BFF22F-CF03-C979-BF78-71E7F64EC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286734-E22E-87F3-DB8D-D3C119906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41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B69AA-1645-32AA-B835-1AAF8AA22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0F3921-E11A-1903-853B-A9FB3B6F04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0CCA1-29FA-79F7-C0F1-37F1FA2A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919BA-41A2-6E0D-A4E6-A1EC49A3F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6DAA3-769F-C918-2F23-889A4144A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062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46EDD3-2403-85F5-8597-C3D808A3F2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244CD1-D598-3072-1F2E-A8A576FEB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229F6-15A5-3B74-8C7D-3B1FCFFC6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BAA4B-2909-9578-8631-09AB3DFE1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A20F9-D1D1-EB6D-89D8-0AF3131A8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03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E9B446-A832-D68B-2A44-844A81FDC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501F0-9AE7-8273-4096-C24CFE6B4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37D5-26ED-391F-BFAC-8DF92E996A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203D1-2370-6B4F-877F-21A7C7169F52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06899-1724-AAD0-1487-D68ADCED87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00EC7-38C3-B420-723A-4BD82A042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11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2964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3BD5F7A-2CA1-9796-66F7-BE1F89E7A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050922"/>
            <a:ext cx="9029700" cy="1325563"/>
          </a:xfrm>
        </p:spPr>
        <p:txBody>
          <a:bodyPr>
            <a:noAutofit/>
          </a:bodyPr>
          <a:lstStyle/>
          <a:p>
            <a:r>
              <a:rPr lang="id-ID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UNGGULAN</a:t>
            </a:r>
            <a:br>
              <a:rPr lang="id-ID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UIN SUNAN GUNUNG DJATI BANDUNG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EB6BE99-B36B-0305-C10D-C559F42CF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0" y="2505866"/>
            <a:ext cx="8653462" cy="3217862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ID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INTERNASIONALISASI KELEMBAGAAN</a:t>
            </a:r>
            <a:endParaRPr lang="en-ID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ID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TRANSFORMASI DIGITAL MENUJU </a:t>
            </a:r>
            <a:r>
              <a:rPr lang="en-ID" sz="24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SMART CAMPUS</a:t>
            </a:r>
            <a:endParaRPr lang="en-ID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ID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PENGUATAN MODERASI BERAGAMA DAN GENDER</a:t>
            </a:r>
            <a:endParaRPr lang="en-ID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ID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PENINGKATAN MUTU SDM DAN LULUSAN</a:t>
            </a:r>
            <a:endParaRPr lang="en-ID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ID" sz="24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 UNIVERSITY GOVERNANCE</a:t>
            </a:r>
            <a:endParaRPr lang="en-ID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20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75C35A-E7FD-0BFB-E52E-C1B7A7E3B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514D53C-F650-9228-FD86-3F40958CC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115" y="447092"/>
            <a:ext cx="9029700" cy="792166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ID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CAPAIAN KELEMBAGAAN</a:t>
            </a:r>
            <a:endParaRPr lang="en-ID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32B811-54AB-928D-7C97-697E35CB8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3179" y="1239258"/>
            <a:ext cx="9315450" cy="5660858"/>
          </a:xfrm>
        </p:spPr>
        <p:txBody>
          <a:bodyPr>
            <a:no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RANKING SATU (TOP SCORE) JURNAL SCIENCE AND TECHNOLOGY INDEX (SINTA) DI LINGKUNGAN PERGURUAN TINGGI KEAGAMAAN NEGERI (PTKN).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SUNAN GUNUNG DJATI BANDUNG DI PERINGKAT 1 PTKIN VERSI WEBOMETRICS 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HALAL CENTER UIN BANDUNG MASUK DAFTAR 10 LEMBAGA PEMERIKSA HALAL (LPH) DENGAN KINERJA TINGGI DI INDONESIA;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SUNAN GUNUNG DJATI BANDUNG PECAHKAN REKOR MURI PADA PELAKSANAAN INDONESIA KHATAMAN AL-QUR’AN; 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SUNAN GUNUNG DJATI BANDUNG SABET 6 PENGHARGAAN UB HALAL METRIC AWARDS 2025: KUKUHKAN POSISI SEBAGAI HALALSPHERE UNIVERSITY; 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REKTOR UIN SUNAN GUNUNG DJATI BANDUNG TERIMA PENGHARGAAN PENGAYOMAN KE-80 DARI KEMENKUM JABAR; 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JDIH UIN SUNAN GUNUNG DJATI BANDUNG RAIH TIGA PENGHARGAAN DARI PEMERINTAH PROVINSI JAWA BARAT; 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SUNAN GUNUNG DJATI BANDUNG RAIH PERINGKAT 1 PTKIN VERSI THE WORLD UNIVERSITY RANKINGS 2026; 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BANDUNG MASUK 10 UNIVERSITAS TERBAIK DI INDONESIA VERSI THE WUR 2026;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BANDUNG MASUK 100 BESAR VERSI EDURANK 2024; 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BANDUNG MASUK DAFTAR 10 REKTOR DENGAN H-INDEX TERTINGGI DI INDONESIA; 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BANDUNG KOKOHKAN POSISI HALALSPHERE UNIVERSITY, REKTOR RAIH BI AWARD 2025;</a:t>
            </a:r>
          </a:p>
        </p:txBody>
      </p:sp>
    </p:spTree>
    <p:extLst>
      <p:ext uri="{BB962C8B-B14F-4D97-AF65-F5344CB8AC3E}">
        <p14:creationId xmlns:p14="http://schemas.microsoft.com/office/powerpoint/2010/main" val="1275767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3A565-AFDC-3B39-EFC1-61176F707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A3E3CAC-B4DA-F196-4979-4F1648243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3179" y="1239258"/>
            <a:ext cx="9315450" cy="5504441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PPID UIN BANDUNG RAIH PENGHARGAAN PTKN TERBAIK DALAM KETERBUKAAN INFORMASI PUBLIK 2025 DARI KEMENTERIAN AGAMA RI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KLINIK PRATAMA UIN SUNAN GUNUNG DJATI BANDUNG RAIH AKREDITASI PARIPURNA KEMENKES RI; 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TIGA JURNAL UIN SUNAN GUNUNG DJATI BANDUNG RAIH PERINGKAT BERGENGSI DALAM SJR DAN QUARTILE TAHUN 2024; 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KONTRIBUSI NYATA BAGI PERADABAN, UIN SUNAN GUNUNG DJATI BANDUNG KUKUHKAN 20 GURU BESAR; 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104 DOSEN UIN BANDUNG TERIMA SERTIFIKAT PENDIDIK; 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 GURU BESAR UIN BANDUNG MASUK TIM ASESOR NASIONAL; 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SUNAN GUNUNG DJATI BANDUNG RAIH OPINI WAJAR TANPA PENGECUALIAN ATAS LAPORAN KEUANGAN TAHUN 2024;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IKM LAYANAN INFORMASI PUBLIK TRIWULAN I, II, DAN III TAHUN 2025 MENDAPAT PREDIKAT BAIK; 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LP3H UIN BANDUNG RAIH PENGHARGAAN NASIONAL DARI BPJPH DI AJANG IIHF 2025;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id-ID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BERDASARKAN DATA YANG DIRILIS OLEH PANITIA NASIONAL SPAN-UM PTKIN 2025, UIN SUNAN GUNUNG DJATI BANDUNG MENEMPATI PERINGKAT PERTAMA SEBAGAI PERGURUAN TINGGI KEAGAMAAN ISLAM NEGERI (PTKIN) TERFAVORIT PADA JALUR UJIAN MASUK PTKIN (UM-PTKIN) 2025, DENGAN JUMLAH PENDAFTAR TERBANYAK YAKNI 9.730 ORANG.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73 JURNAL TERINDEKS SINTA DAN 6 JURNAL TERINDEX SCOPUS</a:t>
            </a:r>
            <a:endParaRPr lang="en-ID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id-ID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SEPANJANG TAHUN 2025, UIN SUNAN GUNUNG DJATI BANDUNG TELAH BERHASIL MELAHIRKAN 6.300 LULUSAN PROGRAM SARJANA, MAGISTER DAN DOKTOR.</a:t>
            </a:r>
            <a:r>
              <a:rPr lang="en-ID" sz="1400" dirty="0">
                <a:solidFill>
                  <a:schemeClr val="bg1"/>
                </a:solidFill>
                <a:effectLst/>
              </a:rPr>
              <a:t> </a:t>
            </a:r>
            <a:endParaRPr lang="en-ID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3C40B8A-13C4-DA3C-7B4A-0E5A9E6B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115" y="447092"/>
            <a:ext cx="9029700" cy="792166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ID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CAPAIAN KELEMBAGAAN</a:t>
            </a:r>
            <a:endParaRPr lang="en-ID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770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A83A73-A905-0349-5DB2-51EE07B91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E6266B1-C8EE-3491-800E-DBF314B4A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3167" y="133867"/>
            <a:ext cx="9029700" cy="792166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STUDI BARU</a:t>
            </a:r>
            <a:endParaRPr lang="en-ID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812270F-A70E-3144-FD71-1695FB80FF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887827"/>
              </p:ext>
            </p:extLst>
          </p:nvPr>
        </p:nvGraphicFramePr>
        <p:xfrm>
          <a:off x="2660074" y="888780"/>
          <a:ext cx="8708967" cy="187071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561995">
                  <a:extLst>
                    <a:ext uri="{9D8B030D-6E8A-4147-A177-3AD203B41FA5}">
                      <a16:colId xmlns:a16="http://schemas.microsoft.com/office/drawing/2014/main" val="1782253983"/>
                    </a:ext>
                  </a:extLst>
                </a:gridCol>
                <a:gridCol w="2476289">
                  <a:extLst>
                    <a:ext uri="{9D8B030D-6E8A-4147-A177-3AD203B41FA5}">
                      <a16:colId xmlns:a16="http://schemas.microsoft.com/office/drawing/2014/main" val="4123556271"/>
                    </a:ext>
                  </a:extLst>
                </a:gridCol>
                <a:gridCol w="5670683">
                  <a:extLst>
                    <a:ext uri="{9D8B030D-6E8A-4147-A177-3AD203B41FA5}">
                      <a16:colId xmlns:a16="http://schemas.microsoft.com/office/drawing/2014/main" val="23203383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JENJANG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PROGRAM STUDI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54048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D-IV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MANAJEMEN INDUSTRI HALAL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52288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TEKNIK LINGKUNGAN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019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MAGISTER SOSIOLOGI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96091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S-2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MAGISTER ADMINISTRASI PUBLIK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18125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MAGISTER PEMIKIRAN POLITIK ISLAM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9067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MAGISTER ILMU KOMUNIKASI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62094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MAGISTER INFORMATIKA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15487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MAGISTER PSIKOLOGI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1413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MAGISTER PGMI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862178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DA5A639-386E-96C3-4FF8-E17F5545E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495617"/>
              </p:ext>
            </p:extLst>
          </p:nvPr>
        </p:nvGraphicFramePr>
        <p:xfrm>
          <a:off x="2703533" y="3575722"/>
          <a:ext cx="8708969" cy="112242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556385">
                  <a:extLst>
                    <a:ext uri="{9D8B030D-6E8A-4147-A177-3AD203B41FA5}">
                      <a16:colId xmlns:a16="http://schemas.microsoft.com/office/drawing/2014/main" val="4219748573"/>
                    </a:ext>
                  </a:extLst>
                </a:gridCol>
                <a:gridCol w="2862098">
                  <a:extLst>
                    <a:ext uri="{9D8B030D-6E8A-4147-A177-3AD203B41FA5}">
                      <a16:colId xmlns:a16="http://schemas.microsoft.com/office/drawing/2014/main" val="4259576581"/>
                    </a:ext>
                  </a:extLst>
                </a:gridCol>
                <a:gridCol w="5290486">
                  <a:extLst>
                    <a:ext uri="{9D8B030D-6E8A-4147-A177-3AD203B41FA5}">
                      <a16:colId xmlns:a16="http://schemas.microsoft.com/office/drawing/2014/main" val="22072370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JENJANG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JUMLAH PRODI UNGGUL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4261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40 PRODI UNGGUL DARI 50 PRODI YANG TERSEDIA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6126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 PRODI DARI 22 PRODI YANG TERSEDIA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92104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 PRODI DARI 3 PRODI 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57270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TOTAL PRODI UNGGUL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43 PROGRAM STUDI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24214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TOTAL PRODI 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75 PROGRAM STUDI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4932829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B52CFECC-F16D-DE97-2C69-CD3CE8AFDC6A}"/>
              </a:ext>
            </a:extLst>
          </p:cNvPr>
          <p:cNvSpPr txBox="1">
            <a:spLocks/>
          </p:cNvSpPr>
          <p:nvPr/>
        </p:nvSpPr>
        <p:spPr>
          <a:xfrm>
            <a:off x="2590799" y="2854217"/>
            <a:ext cx="9029700" cy="7921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AKREDITASI PROGRAM STUDI UNGGUL</a:t>
            </a:r>
            <a:endParaRPr lang="en-ID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135C07B-91D6-500E-2D59-1A0BBBB798B6}"/>
              </a:ext>
            </a:extLst>
          </p:cNvPr>
          <p:cNvSpPr txBox="1">
            <a:spLocks/>
          </p:cNvSpPr>
          <p:nvPr/>
        </p:nvSpPr>
        <p:spPr>
          <a:xfrm>
            <a:off x="2604654" y="4819384"/>
            <a:ext cx="9029700" cy="7921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PEMERINGKATAN BADAN PUBLIK INFORMATIF</a:t>
            </a:r>
            <a:endParaRPr lang="en-ID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442F40F-F92A-7289-A1DF-D54DF6809E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663758"/>
              </p:ext>
            </p:extLst>
          </p:nvPr>
        </p:nvGraphicFramePr>
        <p:xfrm>
          <a:off x="2703533" y="5546389"/>
          <a:ext cx="8665508" cy="935355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576934">
                  <a:extLst>
                    <a:ext uri="{9D8B030D-6E8A-4147-A177-3AD203B41FA5}">
                      <a16:colId xmlns:a16="http://schemas.microsoft.com/office/drawing/2014/main" val="2887733206"/>
                    </a:ext>
                  </a:extLst>
                </a:gridCol>
                <a:gridCol w="2970922">
                  <a:extLst>
                    <a:ext uri="{9D8B030D-6E8A-4147-A177-3AD203B41FA5}">
                      <a16:colId xmlns:a16="http://schemas.microsoft.com/office/drawing/2014/main" val="188461598"/>
                    </a:ext>
                  </a:extLst>
                </a:gridCol>
                <a:gridCol w="2558826">
                  <a:extLst>
                    <a:ext uri="{9D8B030D-6E8A-4147-A177-3AD203B41FA5}">
                      <a16:colId xmlns:a16="http://schemas.microsoft.com/office/drawing/2014/main" val="410184600"/>
                    </a:ext>
                  </a:extLst>
                </a:gridCol>
                <a:gridCol w="2558826">
                  <a:extLst>
                    <a:ext uri="{9D8B030D-6E8A-4147-A177-3AD203B41FA5}">
                      <a16:colId xmlns:a16="http://schemas.microsoft.com/office/drawing/2014/main" val="314380361"/>
                    </a:ext>
                  </a:extLst>
                </a:gridCol>
              </a:tblGrid>
              <a:tr h="176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TAHUN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PERINGKAT PTKN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PERINGKAT PTN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5304014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2022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3373937"/>
                  </a:ext>
                </a:extLst>
              </a:tr>
              <a:tr h="1695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2023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0412027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2024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8560019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2025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3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0134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5079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1D0544-D1C2-40F5-03BE-A1AF131C9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18DB7C-4E5C-A223-093E-B2FC7F55C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135" y="1561185"/>
            <a:ext cx="9029700" cy="792166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 GURU BESAR</a:t>
            </a:r>
            <a:endParaRPr lang="en-ID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19CC38-EA2E-E1CD-5D3E-88067D19FFDA}"/>
              </a:ext>
            </a:extLst>
          </p:cNvPr>
          <p:cNvSpPr txBox="1"/>
          <p:nvPr/>
        </p:nvSpPr>
        <p:spPr>
          <a:xfrm>
            <a:off x="2655135" y="2270715"/>
            <a:ext cx="7960478" cy="67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TAHUN 2025, UIN SUNAN GUNUNG DJATI BANDUNG GENAP MEMILIKI 100 ORANG GURU BESAR.</a:t>
            </a:r>
            <a:endParaRPr lang="en-ID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404ECF0-7340-1786-138B-37B7D3006BFE}"/>
              </a:ext>
            </a:extLst>
          </p:cNvPr>
          <p:cNvSpPr txBox="1">
            <a:spLocks/>
          </p:cNvSpPr>
          <p:nvPr/>
        </p:nvSpPr>
        <p:spPr>
          <a:xfrm>
            <a:off x="2655135" y="3410301"/>
            <a:ext cx="9029700" cy="7921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 JURNAL</a:t>
            </a:r>
            <a:endParaRPr lang="en-ID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3CD2294-44B9-6E21-8233-AB0EFB9664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127128"/>
              </p:ext>
            </p:extLst>
          </p:nvPr>
        </p:nvGraphicFramePr>
        <p:xfrm>
          <a:off x="2788249" y="4162292"/>
          <a:ext cx="8798161" cy="561213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567938">
                  <a:extLst>
                    <a:ext uri="{9D8B030D-6E8A-4147-A177-3AD203B41FA5}">
                      <a16:colId xmlns:a16="http://schemas.microsoft.com/office/drawing/2014/main" val="2521021230"/>
                    </a:ext>
                  </a:extLst>
                </a:gridCol>
                <a:gridCol w="1075374">
                  <a:extLst>
                    <a:ext uri="{9D8B030D-6E8A-4147-A177-3AD203B41FA5}">
                      <a16:colId xmlns:a16="http://schemas.microsoft.com/office/drawing/2014/main" val="3498958230"/>
                    </a:ext>
                  </a:extLst>
                </a:gridCol>
                <a:gridCol w="1120263">
                  <a:extLst>
                    <a:ext uri="{9D8B030D-6E8A-4147-A177-3AD203B41FA5}">
                      <a16:colId xmlns:a16="http://schemas.microsoft.com/office/drawing/2014/main" val="2494945450"/>
                    </a:ext>
                  </a:extLst>
                </a:gridCol>
                <a:gridCol w="1381787">
                  <a:extLst>
                    <a:ext uri="{9D8B030D-6E8A-4147-A177-3AD203B41FA5}">
                      <a16:colId xmlns:a16="http://schemas.microsoft.com/office/drawing/2014/main" val="567572357"/>
                    </a:ext>
                  </a:extLst>
                </a:gridCol>
                <a:gridCol w="1245170">
                  <a:extLst>
                    <a:ext uri="{9D8B030D-6E8A-4147-A177-3AD203B41FA5}">
                      <a16:colId xmlns:a16="http://schemas.microsoft.com/office/drawing/2014/main" val="1271324021"/>
                    </a:ext>
                  </a:extLst>
                </a:gridCol>
                <a:gridCol w="1215895">
                  <a:extLst>
                    <a:ext uri="{9D8B030D-6E8A-4147-A177-3AD203B41FA5}">
                      <a16:colId xmlns:a16="http://schemas.microsoft.com/office/drawing/2014/main" val="99204547"/>
                    </a:ext>
                  </a:extLst>
                </a:gridCol>
                <a:gridCol w="1200282">
                  <a:extLst>
                    <a:ext uri="{9D8B030D-6E8A-4147-A177-3AD203B41FA5}">
                      <a16:colId xmlns:a16="http://schemas.microsoft.com/office/drawing/2014/main" val="2099590168"/>
                    </a:ext>
                  </a:extLst>
                </a:gridCol>
                <a:gridCol w="991452">
                  <a:extLst>
                    <a:ext uri="{9D8B030D-6E8A-4147-A177-3AD203B41FA5}">
                      <a16:colId xmlns:a16="http://schemas.microsoft.com/office/drawing/2014/main" val="388474630"/>
                    </a:ext>
                  </a:extLst>
                </a:gridCol>
              </a:tblGrid>
              <a:tr h="1758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TAHUN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SINTA 5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SINTA 4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SINTA 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SINTA 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SCOPUS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4226515"/>
                  </a:ext>
                </a:extLst>
              </a:tr>
              <a:tr h="168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2024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57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5618712"/>
                  </a:ext>
                </a:extLst>
              </a:tr>
              <a:tr h="1758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2025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73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0065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609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5D0E0F-04F5-A7A7-D20B-AC7E86003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76DDAA2-29D1-F8C1-A67D-711516DC2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3168" y="256766"/>
            <a:ext cx="9029700" cy="792166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ID" sz="36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KEMITRAAN</a:t>
            </a:r>
            <a:endParaRPr lang="en-ID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18718B6-E356-C355-0C96-F73010564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3168" y="1073060"/>
            <a:ext cx="9315450" cy="5528174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</a:pPr>
            <a:endParaRPr lang="en-ID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TELKOM DAN UIN SUNAN GUNUNG DJATI BANDUNG KOLABORASI BERSAMA MEMAJUKAN PENDIDIKAN MELALUI INTERNET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BANK INDONESIA JAWA BARAT GANDENG HALAL CENTER UIN BANDUNG TINGKATKAN EKOSISTEM HALAL MELALUI PELATIHAN DAN SERTIFIKASI JULEHA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ILKOM UIN BANDUNG JALIN KERJASAMA DENGAN PAKAR MEDIA DAN KOMUNIKASI KANADA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UIN SUNAN GUNUNG DJATI BANDUNG TEKEN MOU DENGAN HARTFORD INTERNATIONAL UNIVERSITY FOR RELIGION AND PEACE; 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PERKUAT TRIDHARMA PERGURUAN TINGGI, UIN SUNAN GUNUNG DJATI BANDUNG DAN KEJAKSAAN TINGGI JAWA BARAT JALIN KERJA SAMA BIDANG HUKUM; 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ENTASKAN KEMISKINAN DI JABAR, UIN SUNAN GUNUNG DJATI BANDUNG TEKEN MOU DENGAN KEMENSOS; 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INDOMARET POINT BUKA DI UIN SUNAN GUNUNG DJATI BANDUNG, DUKUNG LAYANAN DAN SUMBER PENDAPATAN KAMPUS; 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KEMBANGKAN PESANTREN SAINTEK, UIN SUNAN GUNUNG DJATI BANDUNG DAN YAYASAN DARUL HIKAM TEKEN KERJA SAMA; 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PERKUAT PUBLIKASI YANG MASIF DAN BERDAMPAK, HUMAS UIN BANDUNG IKUTI KONSOLIDASI STRATEGI UM-PTKIN 2025; 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5CCD17-463A-A26B-FEBE-06EB8B0AB772}"/>
              </a:ext>
            </a:extLst>
          </p:cNvPr>
          <p:cNvSpPr txBox="1"/>
          <p:nvPr/>
        </p:nvSpPr>
        <p:spPr>
          <a:xfrm>
            <a:off x="2543168" y="1016585"/>
            <a:ext cx="9199066" cy="311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Kemitraan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masih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berlaku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2023-2025 : </a:t>
            </a:r>
            <a:r>
              <a:rPr lang="en-US" sz="1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670 </a:t>
            </a:r>
            <a:r>
              <a:rPr lang="en-US" sz="14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kemitraan</a:t>
            </a:r>
            <a:r>
              <a:rPr lang="en-ID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Kemitraan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2025 :</a:t>
            </a:r>
            <a:endParaRPr lang="en-ID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320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1DA668-240A-CD55-9D2C-5A47C7A30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DF16AF0-F072-9333-EAEE-BD8985B85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3168" y="256766"/>
            <a:ext cx="9029700" cy="792166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ID" sz="36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KEMITRAAN</a:t>
            </a:r>
            <a:endParaRPr lang="en-ID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45FA90F-29A1-41D8-9A22-F2BE66C92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3168" y="1073060"/>
            <a:ext cx="9315450" cy="5528174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</a:pPr>
            <a:endParaRPr lang="en-ID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UIN BANDUNG TUAN RUMAH FORUM PTIPD 2025: SAATNYA BANGUN EKOSISTEM DIGITAL; 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JELANG IDUL ADHA, UIN SUNAN GUNUNG DJATI BANDUNG – DKPP JABAR GELAR PELATIHAN DAN UJI KOMPETENSI BNSP JURU SEMBELIH HALAL; 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PELATIHAN JURU SEMBELIH HEWAN SYAR’I KERJA SAMA HALAL CENTER AKADEMI JULEHA UIN BANDUNG DAN MUI KECAMATAN BUAH BATU; 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LSP RESMI BEROPERASI, GELAR PENGUJIAN PERDANA DISAKSIKAN KOMISIONER BNSP; 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UIN SUNAN GUNUNG DJATI BANDUNG DAN BANK BJB SYARIAH TEKEN KERJA SAMA PROGRAM DUTA MASLAHAH; 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UIN SUNAN GUNUNG DJATI BANDUNG PERKUAT JEJARING INTERNASIONAL LEWAT KERJA SAMA DENGAN BAJDAH EDUCATIONAL COMPANY, ARAB SAUDI; 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STADIUM GENERAL BERSAMA GUBERNUR JAWA BARAT KANG DEDI MULYADI; 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UIN SUNAN GUNUNG DJATI BANDUNG, FUTURESENSE KOREA, DAN ITB KOLABORASI BANGUN SISTEM E-HALAL BERBASIS BLOCKCHAIN; 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TINGKATKAN KUALITAS BIMBINGAN JAMAAH, UIN BANDUNG TEKEN MOU DENGAN KEMENTERIAN HAJI DAN UMRAH;</a:t>
            </a:r>
            <a:endParaRPr lang="en-ID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B5CB78-BAE8-3329-C610-8E78FBAFB7C6}"/>
              </a:ext>
            </a:extLst>
          </p:cNvPr>
          <p:cNvSpPr txBox="1"/>
          <p:nvPr/>
        </p:nvSpPr>
        <p:spPr>
          <a:xfrm>
            <a:off x="2543168" y="1016585"/>
            <a:ext cx="9199066" cy="311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Kemitraan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masih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berlaku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2023-2025 : </a:t>
            </a:r>
            <a:r>
              <a:rPr lang="en-US" sz="1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670 </a:t>
            </a:r>
            <a:r>
              <a:rPr lang="en-US" sz="14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kemitraan</a:t>
            </a:r>
            <a:r>
              <a:rPr lang="en-ID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Kemitraan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2025 :</a:t>
            </a:r>
            <a:endParaRPr lang="en-ID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806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906</Words>
  <Application>Microsoft Macintosh PowerPoint</Application>
  <PresentationFormat>Widescreen</PresentationFormat>
  <Paragraphs>154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PROGRAM UNGGULAN UIN SUNAN GUNUNG DJATI BANDUNG</vt:lpstr>
      <vt:lpstr>CAPAIAN KELEMBAGAAN</vt:lpstr>
      <vt:lpstr>CAPAIAN KELEMBAGAAN</vt:lpstr>
      <vt:lpstr>PROGRAM STUDI BARU</vt:lpstr>
      <vt:lpstr>JUMLAH GURU BESAR</vt:lpstr>
      <vt:lpstr>KEMITRAAN</vt:lpstr>
      <vt:lpstr>KEMITRAAN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AMUDE</dc:creator>
  <cp:lastModifiedBy>AMUDE</cp:lastModifiedBy>
  <cp:revision>5</cp:revision>
  <dcterms:created xsi:type="dcterms:W3CDTF">2026-01-13T07:19:52Z</dcterms:created>
  <dcterms:modified xsi:type="dcterms:W3CDTF">2026-01-13T08:54:27Z</dcterms:modified>
</cp:coreProperties>
</file>